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16" r:id="rId2"/>
    <p:sldId id="449" r:id="rId3"/>
    <p:sldId id="366" r:id="rId4"/>
    <p:sldId id="430" r:id="rId5"/>
    <p:sldId id="507" r:id="rId6"/>
    <p:sldId id="431" r:id="rId7"/>
    <p:sldId id="434" r:id="rId8"/>
    <p:sldId id="488" r:id="rId9"/>
    <p:sldId id="490" r:id="rId10"/>
    <p:sldId id="489" r:id="rId11"/>
    <p:sldId id="432" r:id="rId12"/>
    <p:sldId id="492" r:id="rId13"/>
    <p:sldId id="433" r:id="rId14"/>
    <p:sldId id="493" r:id="rId15"/>
    <p:sldId id="436" r:id="rId16"/>
    <p:sldId id="417" r:id="rId17"/>
    <p:sldId id="418" r:id="rId18"/>
    <p:sldId id="496" r:id="rId19"/>
    <p:sldId id="409" r:id="rId20"/>
    <p:sldId id="499" r:id="rId21"/>
    <p:sldId id="460" r:id="rId22"/>
    <p:sldId id="461" r:id="rId23"/>
    <p:sldId id="462" r:id="rId24"/>
    <p:sldId id="463" r:id="rId25"/>
    <p:sldId id="498" r:id="rId26"/>
    <p:sldId id="497" r:id="rId27"/>
    <p:sldId id="452" r:id="rId28"/>
    <p:sldId id="505" r:id="rId29"/>
    <p:sldId id="500" r:id="rId30"/>
    <p:sldId id="503" r:id="rId31"/>
    <p:sldId id="502" r:id="rId32"/>
    <p:sldId id="501" r:id="rId33"/>
    <p:sldId id="514" r:id="rId34"/>
    <p:sldId id="506" r:id="rId35"/>
    <p:sldId id="467" r:id="rId36"/>
    <p:sldId id="466" r:id="rId37"/>
    <p:sldId id="469" r:id="rId38"/>
    <p:sldId id="408" r:id="rId39"/>
    <p:sldId id="41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B9B3B-DADC-498A-9AF7-CFAAF9D770A8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835B-408D-43DD-A2E0-6A578509C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4243-3B37-4BA5-9B79-EB1C0E3073C6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7096-1BB1-4110-9CF1-0DBE31DBD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7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95536-B18B-496B-A100-CF7AD3DFD57A}" type="slidenum">
              <a:rPr lang="pl-PL" smtClean="0"/>
              <a:pPr/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F05C1A-C251-4D36-8499-926798A16E06}" type="slidenum">
              <a:rPr lang="pl-PL" smtClean="0"/>
              <a:pPr/>
              <a:t>39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7096-1BB1-4110-9CF1-0DBE31DBDB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95536-B18B-496B-A100-CF7AD3DFD57A}" type="slidenum">
              <a:rPr lang="pl-PL" smtClean="0"/>
              <a:pPr/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06DF8-339D-424F-A3DA-3439F5FF6386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8A024-45F2-4DE6-BE41-DF0AE06D66C8}" type="slidenum">
              <a:rPr lang="pl-PL" smtClean="0"/>
              <a:pPr/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F9015-9AB5-4E50-976D-F2552FA4DC91}" type="slidenum">
              <a:rPr lang="pl-PL" smtClean="0"/>
              <a:pPr/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C95678-A637-4F75-ACCC-AC92C76B7E33}" type="slidenum">
              <a:rPr lang="pl-PL" smtClean="0"/>
              <a:pPr/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06DF8-339D-424F-A3DA-3439F5FF6386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520E42-17C0-4E39-B925-F649E44EF4BF}" type="slidenum">
              <a:rPr lang="pl-PL" smtClean="0"/>
              <a:pPr/>
              <a:t>38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7805-FC4D-4D59-8C39-0D57206715F5}" type="datetime1">
              <a:rPr lang="en-US" smtClean="0"/>
              <a:pPr/>
              <a:t>29-Dec-15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F583-65D5-47F1-A523-931E81EE1588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013D-518D-4B95-86C9-A8F87B03017D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117-287D-43A0-BC03-2C96D457ADD3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43FC-291B-49BD-8219-917B0251827C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3CDD-4A72-4478-A677-8962E8126751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E6F3-3561-41CD-AD52-AD4F7C9F9BFB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79A2-4041-4719-BFF5-4C82EFDF7542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3CAD-2FF1-4788-9693-01832B36CB83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4EDE-C800-433D-B105-3D11FA3E6040}" type="datetime1">
              <a:rPr lang="en-US" smtClean="0"/>
              <a:pPr/>
              <a:t>29-Dec-15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08B15C-F40C-4B11-A658-61AF66B37016}" type="datetime1">
              <a:rPr lang="en-US" smtClean="0"/>
              <a:pPr/>
              <a:t>29-Dec-15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ttp/upperfinance.pl/e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667000" y="609601"/>
            <a:ext cx="5791200" cy="3352799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Polska</a:t>
            </a:r>
            <a:r>
              <a:rPr lang="en-US" dirty="0" smtClean="0"/>
              <a:t> </a:t>
            </a:r>
            <a:r>
              <a:rPr lang="en-US" dirty="0" err="1" smtClean="0"/>
              <a:t>Federacja</a:t>
            </a:r>
            <a:r>
              <a:rPr lang="en-US" dirty="0" smtClean="0"/>
              <a:t> </a:t>
            </a:r>
            <a:r>
              <a:rPr lang="en-US" dirty="0" err="1" smtClean="0"/>
              <a:t>Szpitali</a:t>
            </a:r>
            <a:endParaRPr lang="en-US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458200" cy="1752600"/>
          </a:xfrm>
        </p:spPr>
        <p:txBody>
          <a:bodyPr/>
          <a:lstStyle/>
          <a:p>
            <a:pPr marR="0"/>
            <a:r>
              <a:rPr lang="pl-PL" b="1" dirty="0" smtClean="0">
                <a:solidFill>
                  <a:schemeClr val="tx1"/>
                </a:solidFill>
              </a:rPr>
              <a:t>Walne Zgromadzenie Sprawozdawczo-Programowe</a:t>
            </a:r>
          </a:p>
          <a:p>
            <a:pPr marR="0"/>
            <a:r>
              <a:rPr lang="pl-PL" b="1" dirty="0" smtClean="0">
                <a:solidFill>
                  <a:schemeClr val="tx1"/>
                </a:solidFill>
              </a:rPr>
              <a:t>Nieporęt, 10.12.2015</a:t>
            </a:r>
          </a:p>
          <a:p>
            <a:pPr marR="0"/>
            <a:r>
              <a:rPr lang="pl-PL" dirty="0" smtClean="0"/>
              <a:t>SPRAWOZDANIE: HOPE</a:t>
            </a:r>
          </a:p>
        </p:txBody>
      </p:sp>
      <p:pic>
        <p:nvPicPr>
          <p:cNvPr id="5124" name="Picture 3" descr="HOPE,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L,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81000"/>
            <a:ext cx="671512" cy="4227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91662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HOPE: Board of Governors, Warsaw 1.06.2015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610"/>
            <a:ext cx="8229600" cy="42231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5712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HOPE Exchange 2015: </a:t>
            </a:r>
            <a:br>
              <a:rPr lang="pl-PL" sz="4800" dirty="0" smtClean="0"/>
            </a:br>
            <a:r>
              <a:rPr lang="pl-PL" sz="4800" dirty="0" smtClean="0"/>
              <a:t>Goście w PL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1. Wojewódzki </a:t>
            </a:r>
            <a:r>
              <a:rPr lang="pl-PL" sz="2000" b="1" dirty="0"/>
              <a:t>Szpital Specjalistyczny w Białej Podlaskiej – </a:t>
            </a:r>
            <a:r>
              <a:rPr lang="pl-PL" sz="2000" b="1" dirty="0" smtClean="0"/>
              <a:t>Marie Odile (F) </a:t>
            </a:r>
            <a:r>
              <a:rPr lang="pl-PL" sz="2000" b="1" dirty="0"/>
              <a:t>Cousine</a:t>
            </a:r>
            <a:r>
              <a:rPr lang="pl-PL" sz="2000" dirty="0"/>
              <a:t> – Dyr. ds. Pielęgniarstwa ze szpitala Sterhospic w Saint Quentin oraz </a:t>
            </a:r>
            <a:r>
              <a:rPr lang="pl-PL" sz="2000" b="1" dirty="0" smtClean="0"/>
              <a:t>Konstadinosa Segredakisa (GR)</a:t>
            </a:r>
            <a:r>
              <a:rPr lang="pl-PL" sz="2000" dirty="0"/>
              <a:t> – Managera ds. Administracji ze szpitala uniwersyteckiego w </a:t>
            </a:r>
            <a:r>
              <a:rPr lang="pl-PL" sz="2000" dirty="0" smtClean="0"/>
              <a:t>Heraklionie.</a:t>
            </a:r>
            <a:endParaRPr lang="pl-PL" sz="2000" dirty="0"/>
          </a:p>
          <a:p>
            <a:r>
              <a:rPr lang="pl-PL" sz="2000" b="1" dirty="0"/>
              <a:t>2. Szpital Miejski w Zabrzu Sp. z o.o. – </a:t>
            </a:r>
            <a:r>
              <a:rPr lang="pl-PL" sz="2000" b="1" dirty="0" smtClean="0"/>
              <a:t>Eiję </a:t>
            </a:r>
            <a:r>
              <a:rPr lang="pl-PL" sz="2000" b="1" dirty="0"/>
              <a:t>Eskolę </a:t>
            </a:r>
            <a:r>
              <a:rPr lang="pl-PL" sz="2000" b="1" dirty="0" smtClean="0"/>
              <a:t>(FIN), </a:t>
            </a:r>
            <a:r>
              <a:rPr lang="pl-PL" sz="2000" dirty="0" smtClean="0"/>
              <a:t>Naczelna Pielęgniarka </a:t>
            </a:r>
            <a:r>
              <a:rPr lang="pl-PL" sz="2000" dirty="0"/>
              <a:t>ds. Radiologii z Medycznego Centrum Obrazowego szpitala w Tampere oraz </a:t>
            </a:r>
            <a:r>
              <a:rPr lang="pl-PL" sz="2000" b="1" dirty="0" smtClean="0"/>
              <a:t>Dolores </a:t>
            </a:r>
            <a:r>
              <a:rPr lang="pl-PL" sz="2000" b="1" dirty="0"/>
              <a:t>Cuevas-Cuerda </a:t>
            </a:r>
            <a:r>
              <a:rPr lang="pl-PL" sz="2000" b="1" dirty="0" smtClean="0"/>
              <a:t>(E) -</a:t>
            </a:r>
            <a:r>
              <a:rPr lang="pl-PL" sz="2000" b="1" dirty="0"/>
              <a:t> </a:t>
            </a:r>
            <a:r>
              <a:rPr lang="pl-PL" sz="2000" dirty="0" smtClean="0"/>
              <a:t>Manager </a:t>
            </a:r>
            <a:r>
              <a:rPr lang="pl-PL" sz="2000" dirty="0"/>
              <a:t>ds. Integracji Opieki Zdrowotnej z Zarządu Dyrekcji Ochrony Zdrowia regionu </a:t>
            </a:r>
            <a:r>
              <a:rPr lang="pl-PL" sz="2000" dirty="0" smtClean="0"/>
              <a:t>Walencji.</a:t>
            </a:r>
            <a:endParaRPr lang="pl-PL" sz="2000" dirty="0"/>
          </a:p>
          <a:p>
            <a:r>
              <a:rPr lang="pl-PL" sz="2000" b="1" dirty="0"/>
              <a:t>3. Wojewódzki Szpital Specjalistyczny w Zielonej Górze – </a:t>
            </a:r>
            <a:r>
              <a:rPr lang="pl-PL" sz="2000" b="1" dirty="0" smtClean="0"/>
              <a:t>Anna Vilhelmsen (DK)</a:t>
            </a:r>
            <a:r>
              <a:rPr lang="pl-PL" sz="2000" dirty="0" smtClean="0"/>
              <a:t>, doradca </a:t>
            </a:r>
            <a:r>
              <a:rPr lang="pl-PL" sz="2000" dirty="0"/>
              <a:t>Krajowego Zarządu ds. Ochrony Zdrowia </a:t>
            </a:r>
            <a:r>
              <a:rPr lang="pl-PL" sz="2000" dirty="0" smtClean="0"/>
              <a:t>w </a:t>
            </a:r>
            <a:r>
              <a:rPr lang="pl-PL" sz="2000" dirty="0"/>
              <a:t>obszarze technologii i relacji businessowych oraz </a:t>
            </a:r>
            <a:r>
              <a:rPr lang="pl-PL" sz="2000" b="1" dirty="0" smtClean="0"/>
              <a:t>Laura </a:t>
            </a:r>
            <a:r>
              <a:rPr lang="pl-PL" sz="2000" b="1" dirty="0"/>
              <a:t>Callejo </a:t>
            </a:r>
            <a:r>
              <a:rPr lang="pl-PL" sz="2000" b="1" dirty="0" smtClean="0"/>
              <a:t>Gonzales (E)</a:t>
            </a:r>
            <a:r>
              <a:rPr lang="pl-PL" sz="2000" dirty="0" smtClean="0"/>
              <a:t>, Naczelna Pielęgniarka </a:t>
            </a:r>
            <a:r>
              <a:rPr lang="pl-PL" sz="2000" dirty="0"/>
              <a:t>ds. Jakości i Bezpieczeństwa Lecznictwa ze szpitala w </a:t>
            </a:r>
            <a:r>
              <a:rPr lang="pl-PL" sz="2000" dirty="0" smtClean="0"/>
              <a:t>Segovii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92022676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AGORA 2015: goście w PL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8697"/>
            <a:ext cx="8229600" cy="38689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0790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Exchange 2015: Delegaci z 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Beata </a:t>
            </a:r>
            <a:r>
              <a:rPr lang="pl-PL" b="1" dirty="0">
                <a:solidFill>
                  <a:schemeClr val="tx1"/>
                </a:solidFill>
              </a:rPr>
              <a:t>Wieczorek-Wójcik</a:t>
            </a:r>
            <a:r>
              <a:rPr lang="pl-PL" dirty="0">
                <a:solidFill>
                  <a:schemeClr val="tx1"/>
                </a:solidFill>
              </a:rPr>
              <a:t> – Dyrektor ds. Pielęgniarstwa z Wojewódzkiego Szpitala Specjalistycznego w Wejherowie,  – Szwecja.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Barbara </a:t>
            </a:r>
            <a:r>
              <a:rPr lang="pl-PL" b="1" dirty="0">
                <a:solidFill>
                  <a:schemeClr val="tx1"/>
                </a:solidFill>
              </a:rPr>
              <a:t>Czachowska </a:t>
            </a:r>
            <a:r>
              <a:rPr lang="pl-PL" dirty="0">
                <a:solidFill>
                  <a:schemeClr val="tx1"/>
                </a:solidFill>
              </a:rPr>
              <a:t>– Koordynator dz. Prawnego Szpitala Miejskiego w Zabrzu Sp. z o.o</a:t>
            </a:r>
            <a:r>
              <a:rPr lang="pl-PL" dirty="0" smtClean="0">
                <a:solidFill>
                  <a:schemeClr val="tx1"/>
                </a:solidFill>
              </a:rPr>
              <a:t>., Finlandia,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Marta </a:t>
            </a:r>
            <a:r>
              <a:rPr lang="pl-PL" b="1" dirty="0">
                <a:solidFill>
                  <a:schemeClr val="tx1"/>
                </a:solidFill>
              </a:rPr>
              <a:t>Dzięgielowska</a:t>
            </a:r>
            <a:r>
              <a:rPr lang="pl-PL" dirty="0">
                <a:solidFill>
                  <a:schemeClr val="tx1"/>
                </a:solidFill>
              </a:rPr>
              <a:t> – Dyrektor ds. Inwestycji z Wojewódzkiego Szpitala Specjalistycznego w Zielonej Górze, </a:t>
            </a:r>
            <a:r>
              <a:rPr lang="pl-PL" dirty="0" smtClean="0">
                <a:solidFill>
                  <a:schemeClr val="tx1"/>
                </a:solidFill>
              </a:rPr>
              <a:t>Niemcy.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Sebastian </a:t>
            </a:r>
            <a:r>
              <a:rPr lang="pl-PL" b="1" dirty="0">
                <a:solidFill>
                  <a:schemeClr val="tx1"/>
                </a:solidFill>
              </a:rPr>
              <a:t>Nowicki</a:t>
            </a:r>
            <a:r>
              <a:rPr lang="pl-PL" dirty="0">
                <a:solidFill>
                  <a:schemeClr val="tx1"/>
                </a:solidFill>
              </a:rPr>
              <a:t> – Wiceprezes Szpitala Powiatowego we Wrześni Sp. z o.o. </a:t>
            </a:r>
            <a:r>
              <a:rPr lang="pl-PL" dirty="0" smtClean="0">
                <a:solidFill>
                  <a:schemeClr val="tx1"/>
                </a:solidFill>
              </a:rPr>
              <a:t>Hiszpania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Tomasz </a:t>
            </a:r>
            <a:r>
              <a:rPr lang="pl-PL" b="1" dirty="0">
                <a:solidFill>
                  <a:schemeClr val="tx1"/>
                </a:solidFill>
              </a:rPr>
              <a:t>Kozieł </a:t>
            </a:r>
            <a:r>
              <a:rPr lang="pl-PL" dirty="0">
                <a:solidFill>
                  <a:schemeClr val="tx1"/>
                </a:solidFill>
              </a:rPr>
              <a:t>– Pełnomocnik zarządu w Wojewódzkim Szpitalu Specjalistycznym w Legnicy - Holandia (kwalifikacja),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15759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HOPE Exchange 2015: Delegaci z PL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290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publikacje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Współpłacenie w europejskich systemach ochronie zdrowia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Turystyka medyczna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Medycyna ratunkowa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Szpitale 2020: przyszłość szpitali i ochrony zdrowia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Wyzwania jakościowe w ochronie zdrowia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Szpitale i opieka zdrowotna w Europie 2014/2015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6320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667000" y="609601"/>
            <a:ext cx="5791200" cy="3352799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Polska</a:t>
            </a:r>
            <a:r>
              <a:rPr lang="en-US" dirty="0" smtClean="0"/>
              <a:t> </a:t>
            </a:r>
            <a:r>
              <a:rPr lang="en-US" dirty="0" err="1" smtClean="0"/>
              <a:t>Federacja</a:t>
            </a:r>
            <a:r>
              <a:rPr lang="en-US" dirty="0" smtClean="0"/>
              <a:t> </a:t>
            </a:r>
            <a:r>
              <a:rPr lang="en-US" dirty="0" err="1" smtClean="0"/>
              <a:t>Szpitali</a:t>
            </a:r>
            <a:endParaRPr lang="en-US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458200" cy="1752600"/>
          </a:xfrm>
        </p:spPr>
        <p:txBody>
          <a:bodyPr/>
          <a:lstStyle/>
          <a:p>
            <a:pPr marR="0"/>
            <a:r>
              <a:rPr lang="pl-PL" b="1" dirty="0" smtClean="0">
                <a:solidFill>
                  <a:schemeClr val="tx1"/>
                </a:solidFill>
              </a:rPr>
              <a:t>Walne Zgromadzenie Sprawozdawczo-Programowe</a:t>
            </a:r>
          </a:p>
          <a:p>
            <a:pPr marR="0"/>
            <a:r>
              <a:rPr lang="pl-PL" b="1" dirty="0" smtClean="0">
                <a:solidFill>
                  <a:schemeClr val="tx1"/>
                </a:solidFill>
              </a:rPr>
              <a:t>Nieporęt, 10.12.2015</a:t>
            </a:r>
          </a:p>
          <a:p>
            <a:pPr marR="0"/>
            <a:r>
              <a:rPr lang="pl-PL" b="1" dirty="0" smtClean="0">
                <a:solidFill>
                  <a:schemeClr val="tx1"/>
                </a:solidFill>
              </a:rPr>
              <a:t>SPRAWOZDANIE PFSz</a:t>
            </a:r>
          </a:p>
          <a:p>
            <a:pPr marR="0"/>
            <a:endParaRPr lang="pl-PL" dirty="0" smtClean="0"/>
          </a:p>
        </p:txBody>
      </p:sp>
      <p:pic>
        <p:nvPicPr>
          <p:cNvPr id="5124" name="Picture 3" descr="HOPE,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L,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81000"/>
            <a:ext cx="671512" cy="4227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676400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>
                <a:effectLst/>
                <a:latin typeface="Arial" pitchFamily="34" charset="0"/>
                <a:cs typeface="Arial" pitchFamily="34" charset="0"/>
              </a:rPr>
              <a:t>PFSz: Najbardziej reprezentatywna organizacja szpitali w Polsce 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Jesteśmy narodową organizacją pracodawców sektora szpitalnego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Zrzeszamy szpitale niezależnie od ich modelu własnościowego, organizacyjnego, czy też profilu specjalistycznego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Należymy do Europejskiej Federacji Szpitali HOPE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PFSz fakty XII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pl-PL" sz="3600" dirty="0" smtClean="0">
                <a:solidFill>
                  <a:schemeClr val="tx1"/>
                </a:solidFill>
              </a:rPr>
              <a:t>Szpitale: 151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Łóżka szpitalne: ok. 41 000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Zatrudnienie: ok. 90 000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Kontrakty z NFZ: ok. 8 200 000 000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Wspierający: 19 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983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pl-PL" smtClean="0"/>
              <a:t>Członkowie założyciele</a:t>
            </a:r>
            <a:endParaRPr lang="en-US" smtClean="0"/>
          </a:p>
        </p:txBody>
      </p:sp>
      <p:sp>
        <p:nvSpPr>
          <p:cNvPr id="5123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4958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Szpitale Tczewskie SA, Tczew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Krakowski Szpital Specjalistyczny im. Jana Pawła II, Kraków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Szpitale Polskie SA, Katowice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SPZOZ RSS „Latawiec”, Świdnica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Powiatowy we Wrześni, Sp. z o.o., Września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ZOZ MSWiA, Rzeszów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Aldemed Centrum Medyczne, Zielona Góra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512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CZMZ Sp. z o.o., Żyrardów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 Lekarski SA, Szczecin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Szpital Miejski im. Dr Karola Jonszera, Łódź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SPZOZ Gruźlicy i Chorób Płuc, Olsztyn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NZOZ Nowy Szpital Sp. z o.o., Świecie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Specjalistyczny św. Łukasza, Końskie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Powiatowe Centrum Zdrowia Sp. z o.o., Brzeziny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62421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600200"/>
          </a:xfrm>
        </p:spPr>
        <p:txBody>
          <a:bodyPr/>
          <a:lstStyle/>
          <a:p>
            <a:r>
              <a:rPr lang="pl-PL" dirty="0" smtClean="0"/>
              <a:t>Związki Szpitali </a:t>
            </a:r>
            <a:br>
              <a:rPr lang="pl-PL" dirty="0" smtClean="0"/>
            </a:br>
            <a:r>
              <a:rPr lang="pl-PL" dirty="0" smtClean="0"/>
              <a:t>i organizacje współpracujące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Wielkopolski Związek Szpitali Powiatowych (28 szpitali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</a:p>
          <a:p>
            <a:r>
              <a:rPr lang="pl-PL" dirty="0">
                <a:solidFill>
                  <a:schemeClr val="tx1"/>
                </a:solidFill>
              </a:rPr>
              <a:t>Związek Szpitali Warmii i Mazur (31 szpitali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STOMOZ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OSSA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OSSP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Polskie Stowarzyszenie Dyrektorów Szpitali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27881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Zarząd PFSz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84637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Prezes - Jarosław J. Fedorowski, Warszawa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Wiceprezes - Janusz Boniecki, Gdynia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Członkowie: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Irena Kierzkowska, Olsztyn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Ewa Książek-Bator, Gdańsk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Zbyszko Przybylski, Września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Mariusz Wójtowicz, Zabrze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l-PL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Dyrektor Zarządzający: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Anna Banaszewska, Warszawa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38290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1336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pl-PL" sz="3600" b="1" dirty="0" smtClean="0"/>
              <a:t>Prezydium Rady Naczelnej Polskiej Federacji Szpitali</a:t>
            </a:r>
            <a:r>
              <a:rPr lang="pl-PL" sz="5400" dirty="0" smtClean="0"/>
              <a:t/>
            </a:r>
            <a:br>
              <a:rPr lang="pl-PL" sz="5400" dirty="0" smtClean="0"/>
            </a:br>
            <a:endParaRPr lang="pl-PL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396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Przewodniczący Rady Naczelnej</a:t>
            </a:r>
            <a:r>
              <a:rPr lang="pl-PL" sz="2400" dirty="0" smtClean="0"/>
              <a:t>: </a:t>
            </a:r>
            <a:endParaRPr lang="en-US" sz="2400" dirty="0" smtClean="0"/>
          </a:p>
          <a:p>
            <a:pPr marL="850900" lvl="1" indent="-457200">
              <a:buNone/>
            </a:pPr>
            <a:r>
              <a:rPr lang="pl-PL" sz="2200" b="1" dirty="0" smtClean="0"/>
              <a:t>Krzysztof Bederski</a:t>
            </a:r>
            <a:r>
              <a:rPr lang="pl-PL" sz="2200" dirty="0" smtClean="0"/>
              <a:t>, Kraków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Wiceprzewodnicząca Rady Naczelnej:</a:t>
            </a:r>
            <a:r>
              <a:rPr lang="pl-PL" sz="2400" dirty="0" smtClean="0"/>
              <a:t> </a:t>
            </a:r>
            <a:endParaRPr lang="en-US" sz="2400" dirty="0" smtClean="0"/>
          </a:p>
          <a:p>
            <a:pPr marL="850900" lvl="1" indent="-457200">
              <a:buNone/>
            </a:pPr>
            <a:r>
              <a:rPr lang="pl-PL" sz="2200" b="1" dirty="0" smtClean="0"/>
              <a:t>Irena Petryna</a:t>
            </a:r>
            <a:r>
              <a:rPr lang="pl-PL" sz="2200" dirty="0" smtClean="0"/>
              <a:t>, Olsztyn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Wiceprzewodniczący Rady Naczelnej:</a:t>
            </a:r>
            <a:r>
              <a:rPr lang="pl-PL" sz="2400" dirty="0" smtClean="0"/>
              <a:t> </a:t>
            </a:r>
            <a:r>
              <a:rPr lang="pl-PL" b="1" dirty="0"/>
              <a:t>B</a:t>
            </a:r>
            <a:r>
              <a:rPr lang="pl-PL" sz="2400" b="1" dirty="0" smtClean="0"/>
              <a:t>ogusław Budziński</a:t>
            </a:r>
            <a:r>
              <a:rPr lang="pl-PL" sz="2400" dirty="0" smtClean="0"/>
              <a:t>, Warszawa</a:t>
            </a:r>
            <a:endParaRPr lang="en-US" sz="2400" dirty="0" smtClean="0"/>
          </a:p>
          <a:p>
            <a:pPr>
              <a:buNone/>
            </a:pPr>
            <a:endParaRPr lang="pl-PL" sz="2400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90835651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600" dirty="0" smtClean="0"/>
              <a:t>C</a:t>
            </a:r>
            <a:r>
              <a:rPr lang="pl-PL" sz="3600" dirty="0" smtClean="0"/>
              <a:t>złonkowie Rady Naczelnej PFSz: 4-14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5779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Krystyna Barcik, Legnica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Iwona Bednarek, Łódź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Jacek Domejko, Wałbrzych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Maciej Karbowiak, Warszawa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Andrzej Chełchowski, Warszawa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Danuta Ciecierska, Żyrardów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Krzysztof Czerkas, Gdańsk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Renata Ruman-Dzido, Opole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Krzysztof Kasprzak, Bydgoszcz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Roman Lewandowski, Ameryka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dirty="0" smtClean="0">
                <a:solidFill>
                  <a:schemeClr val="tx1"/>
                </a:solidFill>
              </a:rPr>
              <a:t>Bożena Łapińska, Suwałki</a:t>
            </a:r>
          </a:p>
        </p:txBody>
      </p:sp>
    </p:spTree>
    <p:extLst>
      <p:ext uri="{BB962C8B-B14F-4D97-AF65-F5344CB8AC3E}">
        <p14:creationId xmlns:p14="http://schemas.microsoft.com/office/powerpoint/2010/main" val="188736196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pl-PL" sz="3200" dirty="0" smtClean="0"/>
              <a:t>Członkowie Rady Naczelnej PFSz, 15-26: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0292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Bożena Łaz, Dyrektor, Wieluń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Małgorzata A. Majer, Łódź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Piotr Miadziołko, Gostyń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Janusz Michalak, Poznań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Sławomir Nawrocki, Częstochowa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Radosław Pigoń, Radomsko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Tomasz Sadrzak, Warszawa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Jerzy Szafranowicz, Chorzów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Anna Szczerbak, Warszawa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Beata Wieczorek-Wójcik, Wejherowo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Andrzej Zieleniewski, Wejherowo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dirty="0" smtClean="0">
                <a:solidFill>
                  <a:schemeClr val="tx1"/>
                </a:solidFill>
              </a:rPr>
              <a:t>Zdzisław Ziółkowski, Brzeziny</a:t>
            </a:r>
          </a:p>
          <a:p>
            <a:pPr marL="457200" indent="-457200">
              <a:buFont typeface="+mj-lt"/>
              <a:buAutoNum type="arabicPeriod" startAt="15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669590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Wspierający: założyciele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Jarosław</a:t>
            </a:r>
            <a:r>
              <a:rPr lang="en-US" b="1" dirty="0">
                <a:solidFill>
                  <a:schemeClr val="tx1"/>
                </a:solidFill>
              </a:rPr>
              <a:t> J. </a:t>
            </a:r>
            <a:r>
              <a:rPr lang="en-US" b="1" dirty="0" err="1">
                <a:solidFill>
                  <a:schemeClr val="tx1"/>
                </a:solidFill>
              </a:rPr>
              <a:t>Fedorowski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Warszawa</a:t>
            </a:r>
          </a:p>
          <a:p>
            <a:r>
              <a:rPr lang="en-US" b="1" dirty="0">
                <a:solidFill>
                  <a:schemeClr val="tx1"/>
                </a:solidFill>
              </a:rPr>
              <a:t>Gras Savoy </a:t>
            </a:r>
            <a:r>
              <a:rPr lang="en-US" b="1" dirty="0" err="1">
                <a:solidFill>
                  <a:schemeClr val="tx1"/>
                </a:solidFill>
              </a:rPr>
              <a:t>Polska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Warszawa</a:t>
            </a:r>
          </a:p>
          <a:p>
            <a:r>
              <a:rPr lang="en-US" b="1" dirty="0">
                <a:solidFill>
                  <a:schemeClr val="tx1"/>
                </a:solidFill>
              </a:rPr>
              <a:t>Miller, Canfield, </a:t>
            </a:r>
            <a:r>
              <a:rPr lang="en-US" b="1" dirty="0" err="1">
                <a:solidFill>
                  <a:schemeClr val="tx1"/>
                </a:solidFill>
              </a:rPr>
              <a:t>Babicki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Chełchowski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wsp</a:t>
            </a:r>
            <a:r>
              <a:rPr lang="en-US" b="1" dirty="0">
                <a:solidFill>
                  <a:schemeClr val="tx1"/>
                </a:solidFill>
              </a:rPr>
              <a:t>.  </a:t>
            </a:r>
            <a:r>
              <a:rPr lang="en-US" dirty="0">
                <a:solidFill>
                  <a:schemeClr val="tx1"/>
                </a:solidFill>
              </a:rPr>
              <a:t>Sp. k., Warszawa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Termedia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 smtClean="0">
                <a:solidFill>
                  <a:schemeClr val="tx1"/>
                </a:solidFill>
              </a:rPr>
              <a:t>Pozna</a:t>
            </a:r>
            <a:r>
              <a:rPr lang="pl-PL" dirty="0" smtClean="0">
                <a:solidFill>
                  <a:schemeClr val="tx1"/>
                </a:solidFill>
              </a:rPr>
              <a:t>ń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Wspierający: osoby fizyczne</a:t>
            </a:r>
          </a:p>
          <a:p>
            <a:pPr lvl="1"/>
            <a:r>
              <a:rPr lang="pl-PL" sz="2400" b="1" dirty="0">
                <a:solidFill>
                  <a:schemeClr val="tx1"/>
                </a:solidFill>
              </a:rPr>
              <a:t> B</a:t>
            </a:r>
            <a:r>
              <a:rPr lang="pl-PL" sz="2400" b="1" dirty="0" smtClean="0">
                <a:solidFill>
                  <a:schemeClr val="tx1"/>
                </a:solidFill>
              </a:rPr>
              <a:t>eata Buchelt, Dr n. ekon, MBA, Kraków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6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PFSz: Wspierający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b="1" dirty="0" smtClean="0">
              <a:solidFill>
                <a:schemeClr val="tx1"/>
              </a:solidFill>
              <a:hlinkClick r:id="rId2"/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Upper </a:t>
            </a:r>
            <a:r>
              <a:rPr lang="en-US" b="1" dirty="0">
                <a:solidFill>
                  <a:schemeClr val="tx1"/>
                </a:solidFill>
              </a:rPr>
              <a:t>Finance Med Consulting</a:t>
            </a:r>
            <a:r>
              <a:rPr lang="en-US" dirty="0">
                <a:solidFill>
                  <a:schemeClr val="tx1"/>
                </a:solidFill>
              </a:rPr>
              <a:t>, 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Warszawa</a:t>
            </a:r>
          </a:p>
          <a:p>
            <a:r>
              <a:rPr lang="en-US" dirty="0" err="1">
                <a:solidFill>
                  <a:schemeClr val="tx1"/>
                </a:solidFill>
              </a:rPr>
              <a:t>Instytut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Naukowy</a:t>
            </a:r>
            <a:r>
              <a:rPr lang="en-US" dirty="0">
                <a:solidFill>
                  <a:schemeClr val="tx1"/>
                </a:solidFill>
              </a:rPr>
              <a:t> Med-</a:t>
            </a:r>
            <a:r>
              <a:rPr lang="en-US" dirty="0" err="1">
                <a:solidFill>
                  <a:schemeClr val="tx1"/>
                </a:solidFill>
              </a:rPr>
              <a:t>Koncept</a:t>
            </a:r>
            <a:r>
              <a:rPr lang="en-US" dirty="0">
                <a:solidFill>
                  <a:schemeClr val="tx1"/>
                </a:solidFill>
              </a:rPr>
              <a:t>, 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>
                <a:solidFill>
                  <a:schemeClr val="tx1"/>
                </a:solidFill>
              </a:rPr>
              <a:t>Puławy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Alteris</a:t>
            </a:r>
            <a:r>
              <a:rPr lang="en-US" b="1" dirty="0">
                <a:solidFill>
                  <a:schemeClr val="tx1"/>
                </a:solidFill>
              </a:rPr>
              <a:t> SA</a:t>
            </a:r>
            <a:r>
              <a:rPr lang="en-US" dirty="0">
                <a:solidFill>
                  <a:schemeClr val="tx1"/>
                </a:solidFill>
              </a:rPr>
              <a:t>, Katowice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Compu</a:t>
            </a:r>
            <a:r>
              <a:rPr lang="en-US" b="1" dirty="0">
                <a:solidFill>
                  <a:schemeClr val="tx1"/>
                </a:solidFill>
              </a:rPr>
              <a:t> Group Medical </a:t>
            </a:r>
            <a:r>
              <a:rPr lang="en-US" b="1" dirty="0" err="1">
                <a:solidFill>
                  <a:schemeClr val="tx1"/>
                </a:solidFill>
              </a:rPr>
              <a:t>Polska</a:t>
            </a:r>
            <a:r>
              <a:rPr lang="en-US" dirty="0">
                <a:solidFill>
                  <a:schemeClr val="tx1"/>
                </a:solidFill>
              </a:rPr>
              <a:t>, Sp. z  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Lublin</a:t>
            </a:r>
          </a:p>
          <a:p>
            <a:r>
              <a:rPr lang="en-US" b="1" dirty="0">
                <a:solidFill>
                  <a:schemeClr val="tx1"/>
                </a:solidFill>
              </a:rPr>
              <a:t>Brokers Union </a:t>
            </a:r>
            <a:r>
              <a:rPr lang="en-US" dirty="0" err="1">
                <a:solidFill>
                  <a:schemeClr val="tx1"/>
                </a:solidFill>
              </a:rPr>
              <a:t>Sp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>
                <a:solidFill>
                  <a:schemeClr val="tx1"/>
                </a:solidFill>
              </a:rPr>
              <a:t>Wrocław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Prometriq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Akademia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Zarządzania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Sopot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Toruńskie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Zakłady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Materiałów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Opatrunkowych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SA, </a:t>
            </a:r>
            <a:r>
              <a:rPr lang="en-US" dirty="0" err="1">
                <a:solidFill>
                  <a:schemeClr val="tx1"/>
                </a:solidFill>
              </a:rPr>
              <a:t>Toruń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Batna</a:t>
            </a:r>
            <a:r>
              <a:rPr lang="en-US" b="1" dirty="0">
                <a:solidFill>
                  <a:schemeClr val="tx1"/>
                </a:solidFill>
              </a:rPr>
              <a:t> Group</a:t>
            </a:r>
            <a:r>
              <a:rPr lang="en-US" dirty="0">
                <a:solidFill>
                  <a:schemeClr val="tx1"/>
                </a:solidFill>
              </a:rPr>
              <a:t>, 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 Warszawa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Fundacja</a:t>
            </a:r>
            <a:r>
              <a:rPr lang="en-US" b="1" dirty="0">
                <a:solidFill>
                  <a:schemeClr val="tx1"/>
                </a:solidFill>
              </a:rPr>
              <a:t> Centrum </a:t>
            </a:r>
            <a:r>
              <a:rPr lang="en-US" b="1" dirty="0" err="1">
                <a:solidFill>
                  <a:schemeClr val="tx1"/>
                </a:solidFill>
              </a:rPr>
              <a:t>Inicjatyw</a:t>
            </a:r>
            <a:r>
              <a:rPr lang="en-US" b="1" dirty="0">
                <a:solidFill>
                  <a:schemeClr val="tx1"/>
                </a:solidFill>
              </a:rPr>
              <a:t>.  </a:t>
            </a:r>
            <a:r>
              <a:rPr lang="en-US" b="1" dirty="0" err="1">
                <a:solidFill>
                  <a:schemeClr val="tx1"/>
                </a:solidFill>
              </a:rPr>
              <a:t>Gospodarka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Zdrowie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Łodź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Medway</a:t>
            </a:r>
            <a:r>
              <a:rPr lang="en-US" dirty="0">
                <a:solidFill>
                  <a:schemeClr val="tx1"/>
                </a:solidFill>
              </a:rPr>
              <a:t>, 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Warszawa</a:t>
            </a:r>
          </a:p>
          <a:p>
            <a:r>
              <a:rPr lang="en-US" b="1" dirty="0">
                <a:solidFill>
                  <a:schemeClr val="tx1"/>
                </a:solidFill>
              </a:rPr>
              <a:t>E-</a:t>
            </a:r>
            <a:r>
              <a:rPr lang="en-US" b="1" dirty="0" err="1">
                <a:solidFill>
                  <a:schemeClr val="tx1"/>
                </a:solidFill>
              </a:rPr>
              <a:t>volve</a:t>
            </a:r>
            <a:r>
              <a:rPr lang="en-US" dirty="0">
                <a:solidFill>
                  <a:schemeClr val="tx1"/>
                </a:solidFill>
              </a:rPr>
              <a:t>, 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Żory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Alab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Laboratoria</a:t>
            </a:r>
            <a:r>
              <a:rPr lang="en-US" dirty="0">
                <a:solidFill>
                  <a:schemeClr val="tx1"/>
                </a:solidFill>
              </a:rPr>
              <a:t>, Sp. z </a:t>
            </a:r>
            <a:r>
              <a:rPr lang="en-US" dirty="0" err="1">
                <a:solidFill>
                  <a:schemeClr val="tx1"/>
                </a:solidFill>
              </a:rPr>
              <a:t>o.o</a:t>
            </a:r>
            <a:r>
              <a:rPr lang="en-US" dirty="0">
                <a:solidFill>
                  <a:schemeClr val="tx1"/>
                </a:solidFill>
              </a:rPr>
              <a:t>., Warszawa</a:t>
            </a:r>
          </a:p>
          <a:p>
            <a:r>
              <a:rPr lang="en-US" b="1" dirty="0">
                <a:solidFill>
                  <a:schemeClr val="tx1"/>
                </a:solidFill>
              </a:rPr>
              <a:t>Wolters Kluwer </a:t>
            </a:r>
            <a:r>
              <a:rPr lang="en-US" dirty="0">
                <a:solidFill>
                  <a:schemeClr val="tx1"/>
                </a:solidFill>
              </a:rPr>
              <a:t>SA, Warszawa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48055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PFSz: Konferencje 2015 organizacja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III </a:t>
            </a:r>
            <a:r>
              <a:rPr lang="pl-PL" sz="2800" dirty="0">
                <a:solidFill>
                  <a:schemeClr val="tx1"/>
                </a:solidFill>
              </a:rPr>
              <a:t>Regionalna Konferencja PFSz w Zamościu 8 Maja </a:t>
            </a:r>
            <a:endParaRPr lang="pl-PL" sz="2800" dirty="0" smtClean="0">
              <a:solidFill>
                <a:schemeClr val="tx1"/>
              </a:solidFill>
            </a:endParaRPr>
          </a:p>
          <a:p>
            <a:r>
              <a:rPr lang="pl-PL" sz="2800" dirty="0" smtClean="0">
                <a:solidFill>
                  <a:schemeClr val="tx1"/>
                </a:solidFill>
              </a:rPr>
              <a:t>Kongres HOPE Agora 2015, 01-02.06. Warszawa</a:t>
            </a:r>
            <a:endParaRPr lang="pl-PL" sz="2800" dirty="0">
              <a:solidFill>
                <a:schemeClr val="tx1"/>
              </a:solidFill>
            </a:endParaRPr>
          </a:p>
          <a:p>
            <a:r>
              <a:rPr lang="pl-PL" sz="2800" dirty="0">
                <a:solidFill>
                  <a:schemeClr val="tx1"/>
                </a:solidFill>
              </a:rPr>
              <a:t>IX Międzynarodowa Konferencja Hospital </a:t>
            </a:r>
            <a:r>
              <a:rPr lang="pl-PL" sz="2800" dirty="0" smtClean="0">
                <a:solidFill>
                  <a:schemeClr val="tx1"/>
                </a:solidFill>
              </a:rPr>
              <a:t> Management 2015, 16-17.06, z Polsko Brytyjskim Szczytem Zdrowia 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Polsko-Niemiecki Szczyt Zdrowia, Szczecin, 6.11.2015</a:t>
            </a:r>
          </a:p>
          <a:p>
            <a:endParaRPr lang="pl-PL" b="1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b="1" dirty="0" smtClean="0"/>
          </a:p>
          <a:p>
            <a:pPr marL="0" indent="0">
              <a:buNone/>
            </a:pPr>
            <a:endParaRPr lang="pl-PL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47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 descr="http://www.federacjaszpitali.pl/resources/HM2015$2C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7"/>
            <a:ext cx="3276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ederacjaszpitali.pl/resources/AGORA$2C2015$2C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930395"/>
            <a:ext cx="4884738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0999" y="3886200"/>
            <a:ext cx="2895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14349"/>
            <a:ext cx="3781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1162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5847556"/>
            <a:ext cx="228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877592"/>
            <a:ext cx="2619375" cy="139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39429"/>
            <a:ext cx="4248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29788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Konferencje międzynarodowe 2015: aktywność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Europejski </a:t>
            </a:r>
            <a:r>
              <a:rPr lang="pl-PL" sz="2800" dirty="0">
                <a:solidFill>
                  <a:schemeClr val="tx1"/>
                </a:solidFill>
              </a:rPr>
              <a:t>Kongres Medyczny w Gdańsku, 25-27.06.2015 – warsztaty </a:t>
            </a:r>
            <a:r>
              <a:rPr lang="pl-PL" sz="2800" dirty="0" smtClean="0">
                <a:solidFill>
                  <a:schemeClr val="tx1"/>
                </a:solidFill>
              </a:rPr>
              <a:t>PFSz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Kongres MedinIsrael, Tel Aviv, 25.03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Kongres OSOZ, 21.04 Warszawa – stoisko, udział, liderzy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Polsko-Białoruski Szczyt Zdrowia, Biała Podlaska, 23-24.10.2015 – patronat, udział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Polsko-Izraelskie spotkanie innowacyjnej medycyny Kraków, 15.10 – udział, patronat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3rd European Hospital Conference, Dusseldorf, 18.11</a:t>
            </a:r>
            <a:endParaRPr lang="pl-PL" sz="2800" dirty="0">
              <a:solidFill>
                <a:schemeClr val="tx1"/>
              </a:solidFill>
            </a:endParaRPr>
          </a:p>
          <a:p>
            <a:endParaRPr lang="pl-PL" b="1" dirty="0" smtClean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1916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139952" cy="432048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Europejsk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Federacj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Szpitali HOPE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siedzib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ą w Brukseli zrzesza organizacje szpitali ze wszystkich krajów UE,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18.11.2001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że z Polski </a:t>
            </a:r>
            <a:endParaRPr lang="pl-PL" dirty="0" smtClean="0"/>
          </a:p>
        </p:txBody>
      </p:sp>
      <p:pic>
        <p:nvPicPr>
          <p:cNvPr id="52227" name="Picture 3" descr="http://www.hope.be/04exchange/imgexchange/imgeurope/europemap_eu2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19400"/>
            <a:ext cx="4922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hope.be/01indexfolder/imgindex/hopelogonewfor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2286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80827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Konferencje krajowe 2015: aktywność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1"/>
                </a:solidFill>
              </a:rPr>
              <a:t>Konferencja "Priorytety, cele i dylematy systemu opieki zdrowotnej 2015, Warszawa, </a:t>
            </a:r>
            <a:r>
              <a:rPr lang="pl-PL" dirty="0" smtClean="0">
                <a:solidFill>
                  <a:schemeClr val="tx1"/>
                </a:solidFill>
              </a:rPr>
              <a:t>14.01</a:t>
            </a:r>
          </a:p>
          <a:p>
            <a:r>
              <a:rPr lang="pl-PL" dirty="0">
                <a:solidFill>
                  <a:schemeClr val="tx1"/>
                </a:solidFill>
              </a:rPr>
              <a:t>Kongres OSOZ, </a:t>
            </a:r>
            <a:r>
              <a:rPr lang="pl-PL" dirty="0" smtClean="0">
                <a:solidFill>
                  <a:schemeClr val="tx1"/>
                </a:solidFill>
              </a:rPr>
              <a:t>Warszawa, 21.04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II </a:t>
            </a:r>
            <a:r>
              <a:rPr lang="pl-PL" dirty="0">
                <a:solidFill>
                  <a:schemeClr val="tx1"/>
                </a:solidFill>
              </a:rPr>
              <a:t>Kongres Nowoczesny Pion </a:t>
            </a:r>
            <a:r>
              <a:rPr lang="pl-PL" dirty="0" smtClean="0">
                <a:solidFill>
                  <a:schemeClr val="tx1"/>
                </a:solidFill>
              </a:rPr>
              <a:t>Techniczny, Wrocław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smtClean="0">
                <a:solidFill>
                  <a:schemeClr val="tx1"/>
                </a:solidFill>
              </a:rPr>
              <a:t>28.05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XIII Samorządowe Forum </a:t>
            </a:r>
            <a:r>
              <a:rPr lang="pl-PL" dirty="0">
                <a:solidFill>
                  <a:schemeClr val="tx1"/>
                </a:solidFill>
              </a:rPr>
              <a:t>Kapitału i </a:t>
            </a:r>
            <a:r>
              <a:rPr lang="pl-PL" dirty="0" smtClean="0">
                <a:solidFill>
                  <a:schemeClr val="tx1"/>
                </a:solidFill>
              </a:rPr>
              <a:t>Finansów, Katowice, 01.10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XI Forum Rynku Zdrowia, Warszawa 23.10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Konferencja </a:t>
            </a:r>
            <a:r>
              <a:rPr lang="pl-PL" dirty="0">
                <a:solidFill>
                  <a:schemeClr val="tx1"/>
                </a:solidFill>
              </a:rPr>
              <a:t>Innowacyjne Technologie IT w </a:t>
            </a:r>
            <a:r>
              <a:rPr lang="pl-PL" dirty="0" smtClean="0">
                <a:solidFill>
                  <a:schemeClr val="tx1"/>
                </a:solidFill>
              </a:rPr>
              <a:t>Medycynie, Wrocław, 26.11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Kongres Polskiego Towarzystwa Zdrowia Publicznego, Wrocław, 27.11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Jesienna Konferencja Programowa PFSz, Nieporęt, 10.12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07263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Nagrody dla PFSz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Liderzy Ochrony Zdrowia OSOZ, Warszawa 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Piotr Dębicki, Gorzów Wielkopolski 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Paweł Chodyniak, Prabuty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Krystyna Walendowicz, Zakopane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Szpital Miejski w Zabrzu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Szpital WAM w Łodzi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Europejski Kongres Medyczny, Gdańsk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Renata Ruman-Dzido, Opole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Sukces Roku w Ochronie Zdrowia 2014, Warszawa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Anna Szczerbak, Poznań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Piotr Dębicki, Gorzow Wielkopolski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Szpital SPZZOZ w Staszowie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Ambasadorzy Kongresów Polskich, Katowice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Jarosław J. Fedorowski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9816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Hospital study tours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Dania (2014)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Izrael, PFSz, marzec 2015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Malta, PFSz, grudzień 2015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Wielka Brytania – HOPE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Niemcy – HOPE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Holandia – HOPE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Francja, planowana na 6-8 maj 2016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Niemcy, planowana na początek listopada 2016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02626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Stanowiska PFSz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Stanowisko PFSz w sprawie podwyżek wynagrodzeń personelu </a:t>
            </a:r>
            <a:r>
              <a:rPr lang="pl-PL" dirty="0" smtClean="0">
                <a:solidFill>
                  <a:schemeClr val="tx1"/>
                </a:solidFill>
              </a:rPr>
              <a:t>medycznego</a:t>
            </a:r>
          </a:p>
          <a:p>
            <a:r>
              <a:rPr lang="pl-PL" dirty="0">
                <a:solidFill>
                  <a:schemeClr val="tx1"/>
                </a:solidFill>
              </a:rPr>
              <a:t>Stanowisko PFSz na temat ogólnych warunków umów o udzielanie </a:t>
            </a:r>
            <a:r>
              <a:rPr lang="pl-PL" dirty="0" smtClean="0">
                <a:solidFill>
                  <a:schemeClr val="tx1"/>
                </a:solidFill>
              </a:rPr>
              <a:t>świadczeń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Raport </a:t>
            </a:r>
            <a:r>
              <a:rPr lang="pl-PL" dirty="0">
                <a:solidFill>
                  <a:schemeClr val="tx1"/>
                </a:solidFill>
              </a:rPr>
              <a:t>Grupy Roboczej Ochrony Zdrowia think-tanku Friends of Europe z udziałem Prezesa </a:t>
            </a:r>
            <a:r>
              <a:rPr lang="pl-PL" dirty="0" smtClean="0">
                <a:solidFill>
                  <a:schemeClr val="tx1"/>
                </a:solidFill>
              </a:rPr>
              <a:t>PFSz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Stanowisko </a:t>
            </a:r>
            <a:r>
              <a:rPr lang="pl-PL" dirty="0">
                <a:solidFill>
                  <a:schemeClr val="tx1"/>
                </a:solidFill>
              </a:rPr>
              <a:t>w sprawie nadwykonań powiązanych z realizacją pakietu </a:t>
            </a:r>
            <a:r>
              <a:rPr lang="pl-PL" dirty="0" smtClean="0">
                <a:solidFill>
                  <a:schemeClr val="tx1"/>
                </a:solidFill>
              </a:rPr>
              <a:t>onkologicznego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Stanowisko w debacie </a:t>
            </a:r>
            <a:r>
              <a:rPr lang="pl-PL" dirty="0">
                <a:solidFill>
                  <a:schemeClr val="tx1"/>
                </a:solidFill>
              </a:rPr>
              <a:t>„Szanse i zagrożenia związane z nowym prawem zamówień publicznych</a:t>
            </a:r>
            <a:r>
              <a:rPr lang="pl-PL" dirty="0" smtClean="0"/>
              <a:t>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Raport o pielęgniarkach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7494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pl-PL" dirty="0" smtClean="0"/>
              <a:t>Kontakty z Mediami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257799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Menedżer Zdrowia, Termedia portal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Rynek Zdrowia, Rynek Zdrowia portal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Puls Medycyny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Gazeta Lekarska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Puls Biznesu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GW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Rzeczpospolita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TVN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03063269"/>
      </p:ext>
    </p:extLst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r>
              <a:rPr lang="pl-PL" dirty="0" smtClean="0"/>
              <a:t>Rozmowy i spotkania z VIP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Doradca Prezydenta RP ds zdrowia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Minister Zdrowia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Sekretarz Stanu w MZ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Prezes NFZ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Zastępca Prezesa NFZ ds medycznych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Posłowie i senatorowie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Komisja Zdrowia Sejmu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Komisarz ds Zdrowia UE</a:t>
            </a:r>
          </a:p>
        </p:txBody>
      </p:sp>
    </p:spTree>
    <p:extLst>
      <p:ext uri="{BB962C8B-B14F-4D97-AF65-F5344CB8AC3E}">
        <p14:creationId xmlns:p14="http://schemas.microsoft.com/office/powerpoint/2010/main" val="254113605"/>
      </p:ext>
    </p:extLst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PFSz - członkostwo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pl-PL" sz="3600" dirty="0" smtClean="0">
                <a:solidFill>
                  <a:schemeClr val="tx1"/>
                </a:solidFill>
              </a:rPr>
              <a:t>Deklaracja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Wpisowe:  1000 PLN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Składka roczna : 1500 PLN</a:t>
            </a: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43465"/>
      </p:ext>
    </p:extLst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Polska Federacja Szpitali: 12.2015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34340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Unii Europejskiej (jako członek HOPE)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80% łóżek </a:t>
            </a:r>
          </a:p>
          <a:p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Polsce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151 szpitali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&gt;41 000 łóżek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&gt;90 000 pracowników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Ok. 8.2 mld PLN kontraktu z NFZ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Jedyna organizacja szpitali „Ponad podziałami”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590550"/>
          </a:xfrm>
        </p:spPr>
        <p:txBody>
          <a:bodyPr/>
          <a:lstStyle/>
          <a:p>
            <a:pPr eaLnBrk="1" hangingPunct="1"/>
            <a:r>
              <a:rPr lang="pl-PL" dirty="0" smtClean="0"/>
              <a:t>PFSz: Obszary działań 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Organizacja systemu ochrony zdrowia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Organizacje pozarządowe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Obszar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prawny i legislacyjny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Zakupy grupowe szpitali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Ubezpieczenia szpitali i system zarządzania ryzykiem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Informatyczna szpitali 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Zarządzanie zasobami ludzkimi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Badania kliniczne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Pozyskiwanie finansowania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Planowanie i rozbudowa infrastruktury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Udział w konferencjach rynku zdrowia i publikacje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Edukacja i szkolenia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Dyrektywa </a:t>
            </a:r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opiece transgranicznej - implementacja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Dyrektywa </a:t>
            </a:r>
            <a:r>
              <a:rPr lang="pl-P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sprawie uznawania kwalifikacji </a:t>
            </a:r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zawodowych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Dyrektywa w sprawie fałszowania leków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Legislacje w sprawie sprzętu </a:t>
            </a:r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medycznego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Dyrektywa </a:t>
            </a:r>
            <a:r>
              <a:rPr lang="pl-P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sprawie czasu pracy (WTD</a:t>
            </a:r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Presja na oddziały ratunkowe szpitali – raport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Współpłacenie w ochronie zdrowia – raport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Turystyka medyczna – raport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 2020 - raport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1502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HOPE: wybrane konsultacje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rojekt </a:t>
            </a:r>
            <a:r>
              <a:rPr lang="pl-PL" dirty="0">
                <a:solidFill>
                  <a:schemeClr val="tx1"/>
                </a:solidFill>
              </a:rPr>
              <a:t>w zakresie utworzenia kodeksu dobrych praktyk zmierzającego do zminimalizowania ryzyka wystąpienia błędów związanych ze stosowaniem leków i prewencji takich błędów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dirty="0">
                <a:solidFill>
                  <a:schemeClr val="tx1"/>
                </a:solidFill>
              </a:rPr>
              <a:t>D</a:t>
            </a:r>
            <a:r>
              <a:rPr lang="pl-PL" dirty="0" smtClean="0">
                <a:solidFill>
                  <a:schemeClr val="tx1"/>
                </a:solidFill>
              </a:rPr>
              <a:t>yrektywy </a:t>
            </a:r>
            <a:r>
              <a:rPr lang="pl-PL" dirty="0">
                <a:solidFill>
                  <a:schemeClr val="tx1"/>
                </a:solidFill>
              </a:rPr>
              <a:t>wprowadzające nowe zasady dotyczące zapewnienia wyższych standardów jakości i bezpieczeństwa procedur medycznych wykorzystujących ludzkie komórki i </a:t>
            </a:r>
            <a:r>
              <a:rPr lang="pl-PL" dirty="0" smtClean="0">
                <a:solidFill>
                  <a:schemeClr val="tx1"/>
                </a:solidFill>
              </a:rPr>
              <a:t>tkanki</a:t>
            </a:r>
          </a:p>
          <a:p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trategii </a:t>
            </a:r>
            <a:r>
              <a:rPr lang="pl-PL" dirty="0">
                <a:solidFill>
                  <a:schemeClr val="tx1"/>
                </a:solidFill>
              </a:rPr>
              <a:t>budowy jednolitego rynku </a:t>
            </a:r>
            <a:r>
              <a:rPr lang="pl-PL" dirty="0" smtClean="0">
                <a:solidFill>
                  <a:schemeClr val="tx1"/>
                </a:solidFill>
              </a:rPr>
              <a:t>cyfrowego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Stanu </a:t>
            </a:r>
            <a:r>
              <a:rPr lang="pl-PL" dirty="0">
                <a:solidFill>
                  <a:schemeClr val="tx1"/>
                </a:solidFill>
              </a:rPr>
              <a:t>wdrożenia dyrektywy dotyczącej transgranicznej opieki zdrowotne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58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EXCHANGE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działa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 1981 roku, </a:t>
            </a:r>
            <a:endParaRPr lang="pl-P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Polska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pełnym wymiarze  uczestniczy w nim po raz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pierwszy  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jest adresowany do profesjonalistów, którzy odpowiedzialni są zarządzanie w rozmaitych obszarach systemu ochrony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zdrowia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Beneficjentami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programu są nie tylko jego uczestnicy – menedżerowie, ale i goszczące ich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szpitale  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Menedżerowi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przyjeżdżają z wiedzą i doświadczeniami zdobytymi w swoich krajach, czym dzielą się z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gospodarzami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0969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AGORA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Uwieńczeniem HOPE Exchange Program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był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Szczyt Europejskiej Federacji Szpitali </a:t>
            </a:r>
            <a:r>
              <a:rPr lang="pl-P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„HOPE AGORA”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Warszawie, 1-2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czerwca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pt. „Szpital 2020”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uczestników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całej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Europy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Patronat Prezydent Warszawy, udział Wicemarszałek Sejmu oraz Wiceminister Zdrowia 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Sesja Polska Ochrona Zdrowia / Beautiful Poland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Najwyższe oceny w historii HOPE AGORA w kategoriach: wybór tematu oraz organizacja i program networkingowy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500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AGORA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" y="1749699"/>
            <a:ext cx="4632308" cy="23564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49699"/>
            <a:ext cx="3810000" cy="2356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0"/>
            <a:ext cx="8991600" cy="1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153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HOPE AGORA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4878"/>
      </p:ext>
    </p:extLst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1801</TotalTime>
  <Words>1348</Words>
  <Application>Microsoft Office PowerPoint</Application>
  <PresentationFormat>On-screen Show (4:3)</PresentationFormat>
  <Paragraphs>303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Executive</vt:lpstr>
      <vt:lpstr>Polska Federacja Szpitali</vt:lpstr>
      <vt:lpstr>PowerPoint Presentation</vt:lpstr>
      <vt:lpstr>PowerPoint Presentation</vt:lpstr>
      <vt:lpstr>HOPE 2015</vt:lpstr>
      <vt:lpstr>HOPE: wybrane konsultacje 2015</vt:lpstr>
      <vt:lpstr>HOPE EXCHANGE 2015</vt:lpstr>
      <vt:lpstr>HOPE AGORA 2015</vt:lpstr>
      <vt:lpstr>HOPE AGORA 2015</vt:lpstr>
      <vt:lpstr>HOPE AGORA 2015</vt:lpstr>
      <vt:lpstr>HOPE: Board of Governors, Warsaw 1.06.2015</vt:lpstr>
      <vt:lpstr>HOPE Exchange 2015:  Goście w PL</vt:lpstr>
      <vt:lpstr>HOPE AGORA 2015: goście w PL</vt:lpstr>
      <vt:lpstr>HOPE Exchange 2015: Delegaci z PL</vt:lpstr>
      <vt:lpstr>HOPE Exchange 2015: Delegaci z PL</vt:lpstr>
      <vt:lpstr>HOPE publikacje 2015</vt:lpstr>
      <vt:lpstr>Polska Federacja Szpitali</vt:lpstr>
      <vt:lpstr>           PFSz: Najbardziej reprezentatywna organizacja szpitali w Polsce </vt:lpstr>
      <vt:lpstr>PFSz fakty XII 2015</vt:lpstr>
      <vt:lpstr>Członkowie założyciele</vt:lpstr>
      <vt:lpstr>Związki Szpitali  i organizacje współpracujące</vt:lpstr>
      <vt:lpstr>Zarząd PFSz </vt:lpstr>
      <vt:lpstr>   Prezydium Rady Naczelnej Polskiej Federacji Szpitali </vt:lpstr>
      <vt:lpstr>Członkowie Rady Naczelnej PFSz: 4-14</vt:lpstr>
      <vt:lpstr>Członkowie Rady Naczelnej PFSz, 15-26: </vt:lpstr>
      <vt:lpstr>Wspierający: założyciele</vt:lpstr>
      <vt:lpstr>PFSz: Wspierający</vt:lpstr>
      <vt:lpstr>PFSz: Konferencje 2015 organizacja</vt:lpstr>
      <vt:lpstr>PowerPoint Presentation</vt:lpstr>
      <vt:lpstr>Konferencje międzynarodowe 2015: aktywność</vt:lpstr>
      <vt:lpstr>PowerPoint Presentation</vt:lpstr>
      <vt:lpstr>Konferencje krajowe 2015: aktywność</vt:lpstr>
      <vt:lpstr>Nagrody dla PFSz</vt:lpstr>
      <vt:lpstr>Hospital study tours</vt:lpstr>
      <vt:lpstr>Wybrane Stanowiska PFSz</vt:lpstr>
      <vt:lpstr>Kontakty z Mediami</vt:lpstr>
      <vt:lpstr>Rozmowy i spotkania z VIP 2015</vt:lpstr>
      <vt:lpstr>PFSz - członkostwo</vt:lpstr>
      <vt:lpstr>  Polska Federacja Szpitali: 12.2015</vt:lpstr>
      <vt:lpstr>PFSz: Obszary działań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oem</cp:lastModifiedBy>
  <cp:revision>195</cp:revision>
  <dcterms:created xsi:type="dcterms:W3CDTF">2012-11-03T07:08:49Z</dcterms:created>
  <dcterms:modified xsi:type="dcterms:W3CDTF">2015-12-29T21:54:39Z</dcterms:modified>
</cp:coreProperties>
</file>